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9D53BD-35A0-4DEB-B93C-770A0FB03D22}">
  <a:tblStyle styleId="{AB9D53BD-35A0-4DEB-B93C-770A0FB03D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237c471e7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237c471e7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21d5ff60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821d5ff60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821d5ff60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821d5ff60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237c471e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237c471e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8237c471e7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237c471e7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237c471e7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237c471e7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237c471e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8237c471e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237c471e7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237c471e7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237c471e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8237c471e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8237c471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8237c471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8237c471e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8237c471e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8237c471e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8237c471e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8237c471e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8237c471e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821d5ff6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821d5ff6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21d5ff60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821d5ff60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21d5ff60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21d5ff60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21d5ff60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21d5ff60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ev.delhi.gov.in/brands-deal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361325"/>
            <a:ext cx="8520600" cy="1241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Sustainability, Climate and Urban Development: E - Vehicles and Environmental Governance</a:t>
            </a:r>
            <a:endParaRPr sz="7200"/>
          </a:p>
        </p:txBody>
      </p:sp>
      <p:sp>
        <p:nvSpPr>
          <p:cNvPr id="86" name="Google Shape;86;p13"/>
          <p:cNvSpPr txBox="1"/>
          <p:nvPr>
            <p:ph idx="1" type="subTitle"/>
          </p:nvPr>
        </p:nvSpPr>
        <p:spPr>
          <a:xfrm>
            <a:off x="5156350" y="2866650"/>
            <a:ext cx="85206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Group-26</a:t>
            </a:r>
            <a:endParaRPr/>
          </a:p>
        </p:txBody>
      </p:sp>
      <p:sp>
        <p:nvSpPr>
          <p:cNvPr id="87" name="Google Shape;87;p13"/>
          <p:cNvSpPr txBox="1"/>
          <p:nvPr/>
        </p:nvSpPr>
        <p:spPr>
          <a:xfrm>
            <a:off x="5080000" y="3723150"/>
            <a:ext cx="55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Rahul Agrawal - 2020456</a:t>
            </a:r>
            <a:endParaRPr b="1"/>
          </a:p>
          <a:p>
            <a:pPr indent="0" lvl="0" marL="0" rtl="0" algn="l">
              <a:spcBef>
                <a:spcPts val="0"/>
              </a:spcBef>
              <a:spcAft>
                <a:spcPts val="0"/>
              </a:spcAft>
              <a:buNone/>
            </a:pPr>
            <a:r>
              <a:rPr b="1" lang="en"/>
              <a:t>Rahul Bansal - 2020457</a:t>
            </a:r>
            <a:endParaRPr b="1"/>
          </a:p>
          <a:p>
            <a:pPr indent="0" lvl="0" marL="0" rtl="0" algn="l">
              <a:spcBef>
                <a:spcPts val="0"/>
              </a:spcBef>
              <a:spcAft>
                <a:spcPts val="0"/>
              </a:spcAft>
              <a:buNone/>
            </a:pPr>
            <a:r>
              <a:rPr b="1" lang="en"/>
              <a:t>Samar Preet Singh - 2020464</a:t>
            </a:r>
            <a:endParaRPr b="1"/>
          </a:p>
          <a:p>
            <a:pPr indent="0" lvl="0" marL="0" rtl="0" algn="l">
              <a:spcBef>
                <a:spcPts val="0"/>
              </a:spcBef>
              <a:spcAft>
                <a:spcPts val="0"/>
              </a:spcAft>
              <a:buNone/>
            </a:pPr>
            <a:r>
              <a:rPr b="1" lang="en"/>
              <a:t>Kanishk Singh - 2018044</a:t>
            </a:r>
            <a:endParaRPr b="1"/>
          </a:p>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152400" y="1755125"/>
            <a:ext cx="4188902" cy="32359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t>
            </a:r>
            <a:endParaRPr/>
          </a:p>
        </p:txBody>
      </p:sp>
      <p:sp>
        <p:nvSpPr>
          <p:cNvPr id="150" name="Google Shape;150;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a:t>
            </a:r>
            <a:r>
              <a:rPr lang="en" sz="2100">
                <a:latin typeface="Arial"/>
                <a:ea typeface="Arial"/>
                <a:cs typeface="Arial"/>
                <a:sym typeface="Arial"/>
              </a:rPr>
              <a:t>	Waste Management</a:t>
            </a:r>
            <a:endParaRPr sz="2100">
              <a:latin typeface="Arial"/>
              <a:ea typeface="Arial"/>
              <a:cs typeface="Arial"/>
              <a:sym typeface="Arial"/>
            </a:endParaRPr>
          </a:p>
          <a:p>
            <a:pPr indent="0" lvl="0" marL="0" rtl="0" algn="l">
              <a:spcBef>
                <a:spcPts val="1200"/>
              </a:spcBef>
              <a:spcAft>
                <a:spcPts val="0"/>
              </a:spcAft>
              <a:buNone/>
            </a:pPr>
            <a:r>
              <a:rPr lang="en" sz="2100">
                <a:latin typeface="Arial"/>
                <a:ea typeface="Arial"/>
                <a:cs typeface="Arial"/>
                <a:sym typeface="Arial"/>
              </a:rPr>
              <a:t>	</a:t>
            </a:r>
            <a:r>
              <a:rPr b="1" lang="en" sz="1600">
                <a:solidFill>
                  <a:schemeClr val="dk1"/>
                </a:solidFill>
                <a:latin typeface="Arial"/>
                <a:ea typeface="Arial"/>
                <a:cs typeface="Arial"/>
                <a:sym typeface="Arial"/>
              </a:rPr>
              <a:t>Is the Waste Management System good?</a:t>
            </a:r>
            <a:endParaRPr b="1" sz="1600">
              <a:solidFill>
                <a:schemeClr val="dk1"/>
              </a:solidFill>
              <a:latin typeface="Arial"/>
              <a:ea typeface="Arial"/>
              <a:cs typeface="Arial"/>
              <a:sym typeface="Arial"/>
            </a:endParaRPr>
          </a:p>
          <a:p>
            <a:pPr indent="0" lvl="0" marL="0" rtl="0" algn="l">
              <a:spcBef>
                <a:spcPts val="1200"/>
              </a:spcBef>
              <a:spcAft>
                <a:spcPts val="0"/>
              </a:spcAft>
              <a:buNone/>
            </a:pPr>
            <a:r>
              <a:rPr lang="en" sz="1600">
                <a:solidFill>
                  <a:schemeClr val="dk1"/>
                </a:solidFill>
                <a:latin typeface="Arial"/>
                <a:ea typeface="Arial"/>
                <a:cs typeface="Arial"/>
                <a:sym typeface="Arial"/>
              </a:rPr>
              <a:t>	Delhi produces </a:t>
            </a:r>
            <a:r>
              <a:rPr lang="en" sz="1600">
                <a:solidFill>
                  <a:schemeClr val="dk1"/>
                </a:solidFill>
                <a:highlight>
                  <a:srgbClr val="FFFFFF"/>
                </a:highlight>
                <a:latin typeface="Arial"/>
                <a:ea typeface="Arial"/>
                <a:cs typeface="Arial"/>
                <a:sym typeface="Arial"/>
              </a:rPr>
              <a:t>11144 Tonnes of waste per day. </a:t>
            </a:r>
            <a:endParaRPr sz="1600">
              <a:solidFill>
                <a:schemeClr val="dk1"/>
              </a:solidFill>
              <a:highlight>
                <a:srgbClr val="FFFFFF"/>
              </a:highlight>
              <a:latin typeface="Arial"/>
              <a:ea typeface="Arial"/>
              <a:cs typeface="Arial"/>
              <a:sym typeface="Arial"/>
            </a:endParaRPr>
          </a:p>
          <a:p>
            <a:pPr indent="0" lvl="0" marL="457200" rtl="0" algn="l">
              <a:spcBef>
                <a:spcPts val="1200"/>
              </a:spcBef>
              <a:spcAft>
                <a:spcPts val="1200"/>
              </a:spcAft>
              <a:buNone/>
            </a:pPr>
            <a:r>
              <a:rPr lang="en" sz="1600">
                <a:solidFill>
                  <a:schemeClr val="dk1"/>
                </a:solidFill>
                <a:highlight>
                  <a:srgbClr val="FFFFFF"/>
                </a:highlight>
                <a:latin typeface="Arial"/>
                <a:ea typeface="Arial"/>
                <a:cs typeface="Arial"/>
                <a:sym typeface="Arial"/>
              </a:rPr>
              <a:t>The problem is more acute in the urban areas, where rapidly growing populations generate increasingly larger quantities of solid waste that urban local bodies (ULBs) cannot manage effectively. Improper management of solid waste poses risks to the environment and public health.</a:t>
            </a:r>
            <a:endParaRPr sz="1600">
              <a:solidFill>
                <a:schemeClr val="dk1"/>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156" name="Google Shape;156;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a:t>
            </a:r>
            <a:r>
              <a:rPr b="1" lang="en" sz="1300">
                <a:solidFill>
                  <a:srgbClr val="0E101A"/>
                </a:solidFill>
              </a:rPr>
              <a:t>Are Electric Vehicles viable options?</a:t>
            </a:r>
            <a:endParaRPr b="1" sz="1300">
              <a:solidFill>
                <a:srgbClr val="0E101A"/>
              </a:solidFill>
            </a:endParaRPr>
          </a:p>
          <a:p>
            <a:pPr indent="0" lvl="0" marL="457200" rtl="0" algn="l">
              <a:spcBef>
                <a:spcPts val="1200"/>
              </a:spcBef>
              <a:spcAft>
                <a:spcPts val="0"/>
              </a:spcAft>
              <a:buNone/>
            </a:pPr>
            <a:r>
              <a:rPr lang="en" sz="1300">
                <a:solidFill>
                  <a:srgbClr val="0E101A"/>
                </a:solidFill>
              </a:rPr>
              <a:t>Issues such as procurement cost, inadequate awareness of governmental incentives, battery range, taxation policies, and charging interoperability are mitigating against the adoption of EVs.</a:t>
            </a:r>
            <a:endParaRPr sz="1300">
              <a:solidFill>
                <a:srgbClr val="0E101A"/>
              </a:solidFill>
            </a:endParaRPr>
          </a:p>
          <a:p>
            <a:pPr indent="0" lvl="0" marL="457200" rtl="0" algn="l">
              <a:spcBef>
                <a:spcPts val="0"/>
              </a:spcBef>
              <a:spcAft>
                <a:spcPts val="0"/>
              </a:spcAft>
              <a:buClr>
                <a:schemeClr val="dk1"/>
              </a:buClr>
              <a:buSzPts val="1100"/>
              <a:buFont typeface="Arial"/>
              <a:buNone/>
            </a:pPr>
            <a:r>
              <a:t/>
            </a:r>
            <a:endParaRPr sz="1300">
              <a:solidFill>
                <a:srgbClr val="0E101A"/>
              </a:solidFill>
            </a:endParaRPr>
          </a:p>
          <a:p>
            <a:pPr indent="0" lvl="0" marL="457200" rtl="0" algn="l">
              <a:spcBef>
                <a:spcPts val="0"/>
              </a:spcBef>
              <a:spcAft>
                <a:spcPts val="0"/>
              </a:spcAft>
              <a:buNone/>
            </a:pPr>
            <a:r>
              <a:rPr lang="en" sz="1300">
                <a:solidFill>
                  <a:srgbClr val="0E101A"/>
                </a:solidFill>
              </a:rPr>
              <a:t>Even though EV maintenance is less expensive, the initial money needed to purchase an EV is relatively high.</a:t>
            </a:r>
            <a:endParaRPr sz="1300">
              <a:solidFill>
                <a:srgbClr val="0E101A"/>
              </a:solidFill>
            </a:endParaRPr>
          </a:p>
          <a:p>
            <a:pPr indent="457200" lvl="0" marL="0" rtl="0" algn="l">
              <a:spcBef>
                <a:spcPts val="0"/>
              </a:spcBef>
              <a:spcAft>
                <a:spcPts val="0"/>
              </a:spcAft>
              <a:buClr>
                <a:schemeClr val="dk1"/>
              </a:buClr>
              <a:buSzPts val="1100"/>
              <a:buFont typeface="Arial"/>
              <a:buNone/>
            </a:pPr>
            <a:r>
              <a:t/>
            </a:r>
            <a:endParaRPr sz="1300">
              <a:solidFill>
                <a:srgbClr val="0E101A"/>
              </a:solidFill>
            </a:endParaRPr>
          </a:p>
          <a:p>
            <a:pPr indent="0" lvl="0" marL="457200" rtl="0" algn="l">
              <a:spcBef>
                <a:spcPts val="0"/>
              </a:spcBef>
              <a:spcAft>
                <a:spcPts val="0"/>
              </a:spcAft>
              <a:buClr>
                <a:schemeClr val="dk1"/>
              </a:buClr>
              <a:buSzPts val="1100"/>
              <a:buFont typeface="Arial"/>
              <a:buNone/>
            </a:pPr>
            <a:r>
              <a:rPr lang="en" sz="1300">
                <a:solidFill>
                  <a:srgbClr val="0E101A"/>
                </a:solidFill>
              </a:rPr>
              <a:t>Hence, EVs integration is faced with techno-economic and societal challenges, varying from infrastructural requirements to users doubts concerning EV price, charging time, non-ubiquity of EV charging stations , safety, reliability, distance range, maintenance service availability, and battery life durability.</a:t>
            </a:r>
            <a:endParaRPr sz="1300">
              <a:solidFill>
                <a:srgbClr val="0E101A"/>
              </a:solidFill>
            </a:endParaRPr>
          </a:p>
          <a:p>
            <a:pPr indent="0" lvl="0" marL="0" rtl="0" algn="l">
              <a:spcBef>
                <a:spcPts val="0"/>
              </a:spcBef>
              <a:spcAft>
                <a:spcPts val="1200"/>
              </a:spcAft>
              <a:buNone/>
            </a:pPr>
            <a:r>
              <a:t/>
            </a:r>
            <a:endParaRPr b="1" sz="1300">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146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Methodology</a:t>
            </a:r>
            <a:endParaRPr b="1"/>
          </a:p>
        </p:txBody>
      </p:sp>
      <p:sp>
        <p:nvSpPr>
          <p:cNvPr id="162" name="Google Shape;162;p24"/>
          <p:cNvSpPr txBox="1"/>
          <p:nvPr>
            <p:ph idx="1" type="body"/>
          </p:nvPr>
        </p:nvSpPr>
        <p:spPr>
          <a:xfrm>
            <a:off x="311700" y="777075"/>
            <a:ext cx="8520600" cy="316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333333"/>
                </a:solidFill>
                <a:highlight>
                  <a:srgbClr val="FFFFFF"/>
                </a:highlight>
              </a:rPr>
              <a:t>                                                      Urbanization </a:t>
            </a:r>
            <a:endParaRPr b="1" sz="1500">
              <a:solidFill>
                <a:srgbClr val="333333"/>
              </a:solidFill>
              <a:highlight>
                <a:srgbClr val="FFFFFF"/>
              </a:highlight>
            </a:endParaRPr>
          </a:p>
          <a:p>
            <a:pPr indent="0" lvl="0" marL="0" rtl="0" algn="l">
              <a:lnSpc>
                <a:spcPct val="100000"/>
              </a:lnSpc>
              <a:spcBef>
                <a:spcPts val="0"/>
              </a:spcBef>
              <a:spcAft>
                <a:spcPts val="0"/>
              </a:spcAft>
              <a:buNone/>
            </a:pPr>
            <a:r>
              <a:rPr lang="en" sz="1500">
                <a:solidFill>
                  <a:srgbClr val="333333"/>
                </a:solidFill>
                <a:highlight>
                  <a:srgbClr val="FFFFFF"/>
                </a:highlight>
              </a:rPr>
              <a:t>1.)4 in 5 families in Delhi-NCR are affected by air pollution, shows a survey. </a:t>
            </a:r>
            <a:r>
              <a:rPr lang="en" sz="1500">
                <a:solidFill>
                  <a:srgbClr val="424242"/>
                </a:solidFill>
                <a:highlight>
                  <a:srgbClr val="FFFFFF"/>
                </a:highlight>
              </a:rPr>
              <a:t>Nearly 22 percent of the respondents said they or someone in their family have already visited doctors or hospitals regarding air pollution-related ailments.</a:t>
            </a:r>
            <a:endParaRPr sz="1500">
              <a:solidFill>
                <a:srgbClr val="424242"/>
              </a:solidFill>
              <a:highlight>
                <a:srgbClr val="FFFFFF"/>
              </a:highlight>
            </a:endParaRPr>
          </a:p>
          <a:p>
            <a:pPr indent="0" lvl="0" marL="0" rtl="0" algn="l">
              <a:lnSpc>
                <a:spcPct val="100000"/>
              </a:lnSpc>
              <a:spcBef>
                <a:spcPts val="800"/>
              </a:spcBef>
              <a:spcAft>
                <a:spcPts val="0"/>
              </a:spcAft>
              <a:buNone/>
            </a:pPr>
            <a:r>
              <a:rPr lang="en" sz="1500">
                <a:solidFill>
                  <a:srgbClr val="424242"/>
                </a:solidFill>
              </a:rPr>
              <a:t>2.)Among all states,Delhi has the highest share of inter-state </a:t>
            </a:r>
            <a:r>
              <a:rPr lang="en" sz="1500">
                <a:solidFill>
                  <a:srgbClr val="424242"/>
                </a:solidFill>
              </a:rPr>
              <a:t>m</a:t>
            </a:r>
            <a:r>
              <a:rPr lang="en" sz="1500">
                <a:solidFill>
                  <a:srgbClr val="424242"/>
                </a:solidFill>
              </a:rPr>
              <a:t>igrants in its total population, an indicator of the attraction it holds for outsiders.</a:t>
            </a:r>
            <a:endParaRPr sz="1500">
              <a:solidFill>
                <a:srgbClr val="424242"/>
              </a:solidFill>
            </a:endParaRPr>
          </a:p>
          <a:p>
            <a:pPr indent="0" lvl="0" marL="0" rtl="0" algn="l">
              <a:spcBef>
                <a:spcPts val="800"/>
              </a:spcBef>
              <a:spcAft>
                <a:spcPts val="0"/>
              </a:spcAft>
              <a:buClr>
                <a:schemeClr val="dk1"/>
              </a:buClr>
              <a:buSzPts val="1100"/>
              <a:buFont typeface="Arial"/>
              <a:buNone/>
            </a:pPr>
            <a:r>
              <a:t/>
            </a:r>
            <a:endParaRPr b="1" sz="1500">
              <a:solidFill>
                <a:srgbClr val="333333"/>
              </a:solidFill>
              <a:highlight>
                <a:srgbClr val="FFFFFF"/>
              </a:highlight>
            </a:endParaRPr>
          </a:p>
        </p:txBody>
      </p:sp>
      <p:pic>
        <p:nvPicPr>
          <p:cNvPr id="163" name="Google Shape;163;p24"/>
          <p:cNvPicPr preferRelativeResize="0"/>
          <p:nvPr/>
        </p:nvPicPr>
        <p:blipFill>
          <a:blip r:embed="rId3">
            <a:alphaModFix/>
          </a:blip>
          <a:stretch>
            <a:fillRect/>
          </a:stretch>
        </p:blipFill>
        <p:spPr>
          <a:xfrm>
            <a:off x="168125" y="2689725"/>
            <a:ext cx="7822400" cy="196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453275" y="28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WASTE MANAGEMENT  </a:t>
            </a:r>
            <a:endParaRPr/>
          </a:p>
        </p:txBody>
      </p:sp>
      <p:sp>
        <p:nvSpPr>
          <p:cNvPr id="169" name="Google Shape;169;p25"/>
          <p:cNvSpPr txBox="1"/>
          <p:nvPr>
            <p:ph idx="1" type="body"/>
          </p:nvPr>
        </p:nvSpPr>
        <p:spPr>
          <a:xfrm>
            <a:off x="311700" y="9022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300">
                <a:solidFill>
                  <a:srgbClr val="333333"/>
                </a:solidFill>
                <a:highlight>
                  <a:srgbClr val="FFFFFF"/>
                </a:highlight>
              </a:rPr>
              <a:t>Delhi generates about 8360 tons of municipal solid waste per day, and there is low compliance to rules regarding waste management. A stratified random sample, comprising 147 respondents, was chosen for a questionnaire survey,</a:t>
            </a:r>
            <a:endParaRPr sz="13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300">
                <a:solidFill>
                  <a:srgbClr val="333333"/>
                </a:solidFill>
                <a:highlight>
                  <a:srgbClr val="FFFFFF"/>
                </a:highlight>
              </a:rPr>
              <a:t>Survey results indicate that 60% of residents do not know the difference between biodegradable and non-biodegradable waste, and only 2% of them segregate waste. Fifty-eight percent of respondents reported that the waste collector mixes the segregated waste, 97% of respondents reported that they sold items to an itinerant waste buyer, and 87% of households are covered by doorstep waste collection services.</a:t>
            </a:r>
            <a:endParaRPr sz="13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300">
                <a:solidFill>
                  <a:srgbClr val="333333"/>
                </a:solidFill>
                <a:highlight>
                  <a:srgbClr val="FFFFFF"/>
                </a:highlight>
              </a:rPr>
              <a:t>The status of municipal waste generation in the three erstwhile corporations — now merged with the Municipal Corporation of Delhi — is given below:</a:t>
            </a:r>
            <a:endParaRPr sz="1300">
              <a:solidFill>
                <a:srgbClr val="333333"/>
              </a:solidFill>
              <a:highlight>
                <a:srgbClr val="FFFFFF"/>
              </a:highlight>
            </a:endParaRPr>
          </a:p>
          <a:p>
            <a:pPr indent="0" lvl="0" marL="0" rtl="0" algn="l">
              <a:spcBef>
                <a:spcPts val="0"/>
              </a:spcBef>
              <a:spcAft>
                <a:spcPts val="1200"/>
              </a:spcAft>
              <a:buNone/>
            </a:pPr>
            <a:r>
              <a:t/>
            </a:r>
            <a:endParaRPr/>
          </a:p>
        </p:txBody>
      </p:sp>
      <p:pic>
        <p:nvPicPr>
          <p:cNvPr id="170" name="Google Shape;170;p25"/>
          <p:cNvPicPr preferRelativeResize="0"/>
          <p:nvPr/>
        </p:nvPicPr>
        <p:blipFill>
          <a:blip r:embed="rId3">
            <a:alphaModFix/>
          </a:blip>
          <a:stretch>
            <a:fillRect/>
          </a:stretch>
        </p:blipFill>
        <p:spPr>
          <a:xfrm>
            <a:off x="311700" y="3444725"/>
            <a:ext cx="5712651" cy="129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A1A1A"/>
                </a:solidFill>
              </a:rPr>
              <a:t>ELECTRIC VEHICLES VIABLE  OPTION ?</a:t>
            </a:r>
            <a:endParaRPr b="1">
              <a:solidFill>
                <a:srgbClr val="1A1A1A"/>
              </a:solidFill>
            </a:endParaRPr>
          </a:p>
        </p:txBody>
      </p:sp>
      <p:sp>
        <p:nvSpPr>
          <p:cNvPr id="176" name="Google Shape;176;p26"/>
          <p:cNvSpPr txBox="1"/>
          <p:nvPr>
            <p:ph idx="1" type="body"/>
          </p:nvPr>
        </p:nvSpPr>
        <p:spPr>
          <a:xfrm>
            <a:off x="248775" y="1105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6"/>
          <p:cNvPicPr preferRelativeResize="0"/>
          <p:nvPr/>
        </p:nvPicPr>
        <p:blipFill>
          <a:blip r:embed="rId3">
            <a:alphaModFix/>
          </a:blip>
          <a:stretch>
            <a:fillRect/>
          </a:stretch>
        </p:blipFill>
        <p:spPr>
          <a:xfrm>
            <a:off x="262175" y="1105275"/>
            <a:ext cx="8619651" cy="331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261900"/>
            <a:ext cx="26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80"/>
              <a:t>Electric Vehicles</a:t>
            </a:r>
            <a:endParaRPr sz="2120"/>
          </a:p>
        </p:txBody>
      </p:sp>
      <p:pic>
        <p:nvPicPr>
          <p:cNvPr id="183" name="Google Shape;183;p27"/>
          <p:cNvPicPr preferRelativeResize="0"/>
          <p:nvPr/>
        </p:nvPicPr>
        <p:blipFill>
          <a:blip r:embed="rId3">
            <a:alphaModFix/>
          </a:blip>
          <a:stretch>
            <a:fillRect/>
          </a:stretch>
        </p:blipFill>
        <p:spPr>
          <a:xfrm>
            <a:off x="4871600" y="1594775"/>
            <a:ext cx="4272399" cy="2450250"/>
          </a:xfrm>
          <a:prstGeom prst="rect">
            <a:avLst/>
          </a:prstGeom>
          <a:noFill/>
          <a:ln>
            <a:noFill/>
          </a:ln>
        </p:spPr>
      </p:pic>
      <p:graphicFrame>
        <p:nvGraphicFramePr>
          <p:cNvPr id="184" name="Google Shape;184;p27"/>
          <p:cNvGraphicFramePr/>
          <p:nvPr/>
        </p:nvGraphicFramePr>
        <p:xfrm>
          <a:off x="100525" y="794663"/>
          <a:ext cx="3000000" cy="3000000"/>
        </p:xfrm>
        <a:graphic>
          <a:graphicData uri="http://schemas.openxmlformats.org/drawingml/2006/table">
            <a:tbl>
              <a:tblPr>
                <a:noFill/>
                <a:tableStyleId>{AB9D53BD-35A0-4DEB-B93C-770A0FB03D22}</a:tableStyleId>
              </a:tblPr>
              <a:tblGrid>
                <a:gridCol w="1534675"/>
                <a:gridCol w="1534675"/>
                <a:gridCol w="1534675"/>
              </a:tblGrid>
              <a:tr h="740425">
                <a:tc>
                  <a:txBody>
                    <a:bodyPr/>
                    <a:lstStyle/>
                    <a:p>
                      <a:pPr indent="0" lvl="0" marL="0" rtl="0" algn="l">
                        <a:spcBef>
                          <a:spcPts val="0"/>
                        </a:spcBef>
                        <a:spcAft>
                          <a:spcPts val="0"/>
                        </a:spcAft>
                        <a:buNone/>
                      </a:pPr>
                      <a:r>
                        <a:rPr lang="en"/>
                        <a:t>Pameter</a:t>
                      </a:r>
                      <a:endParaRPr/>
                    </a:p>
                  </a:txBody>
                  <a:tcPr marT="91425" marB="91425" marR="91425" marL="91425"/>
                </a:tc>
                <a:tc>
                  <a:txBody>
                    <a:bodyPr/>
                    <a:lstStyle/>
                    <a:p>
                      <a:pPr indent="0" lvl="0" marL="0" rtl="0" algn="l">
                        <a:spcBef>
                          <a:spcPts val="0"/>
                        </a:spcBef>
                        <a:spcAft>
                          <a:spcPts val="0"/>
                        </a:spcAft>
                        <a:buNone/>
                      </a:pPr>
                      <a:r>
                        <a:rPr lang="en"/>
                        <a:t>Electric Vehicle</a:t>
                      </a:r>
                      <a:endParaRPr/>
                    </a:p>
                  </a:txBody>
                  <a:tcPr marT="91425" marB="91425" marR="91425" marL="91425"/>
                </a:tc>
                <a:tc>
                  <a:txBody>
                    <a:bodyPr/>
                    <a:lstStyle/>
                    <a:p>
                      <a:pPr indent="0" lvl="0" marL="0" rtl="0" algn="l">
                        <a:spcBef>
                          <a:spcPts val="0"/>
                        </a:spcBef>
                        <a:spcAft>
                          <a:spcPts val="0"/>
                        </a:spcAft>
                        <a:buNone/>
                      </a:pPr>
                      <a:r>
                        <a:rPr lang="en"/>
                        <a:t>Conventional Vehicles</a:t>
                      </a:r>
                      <a:endParaRPr/>
                    </a:p>
                  </a:txBody>
                  <a:tcPr marT="91425" marB="91425" marR="91425" marL="91425"/>
                </a:tc>
              </a:tr>
              <a:tr h="1215900">
                <a:tc>
                  <a:txBody>
                    <a:bodyPr/>
                    <a:lstStyle/>
                    <a:p>
                      <a:pPr indent="0" lvl="0" marL="0" rtl="0" algn="l">
                        <a:spcBef>
                          <a:spcPts val="0"/>
                        </a:spcBef>
                        <a:spcAft>
                          <a:spcPts val="0"/>
                        </a:spcAft>
                        <a:buNone/>
                      </a:pPr>
                      <a:r>
                        <a:rPr lang="en"/>
                        <a:t>Energy</a:t>
                      </a:r>
                      <a:endParaRPr/>
                    </a:p>
                  </a:txBody>
                  <a:tcPr marT="91425" marB="91425" marR="91425" marL="91425"/>
                </a:tc>
                <a:tc>
                  <a:txBody>
                    <a:bodyPr/>
                    <a:lstStyle/>
                    <a:p>
                      <a:pPr indent="0" lvl="0" marL="0" rtl="0" algn="l">
                        <a:spcBef>
                          <a:spcPts val="0"/>
                        </a:spcBef>
                        <a:spcAft>
                          <a:spcPts val="0"/>
                        </a:spcAft>
                        <a:buNone/>
                      </a:pPr>
                      <a:r>
                        <a:rPr lang="en"/>
                        <a:t>From electricity produced by battery</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By Combustion of fuel</a:t>
                      </a:r>
                      <a:endParaRPr sz="1600">
                        <a:solidFill>
                          <a:schemeClr val="dk1"/>
                        </a:solidFill>
                      </a:endParaRPr>
                    </a:p>
                    <a:p>
                      <a:pPr indent="0" lvl="0" marL="0" rtl="0" algn="l">
                        <a:spcBef>
                          <a:spcPts val="0"/>
                        </a:spcBef>
                        <a:spcAft>
                          <a:spcPts val="0"/>
                        </a:spcAft>
                        <a:buNone/>
                      </a:pPr>
                      <a:r>
                        <a:t/>
                      </a:r>
                      <a:endParaRPr/>
                    </a:p>
                  </a:txBody>
                  <a:tcPr marT="91425" marB="91425" marR="91425" marL="91425"/>
                </a:tc>
              </a:tr>
              <a:tr h="1018250">
                <a:tc>
                  <a:txBody>
                    <a:bodyPr/>
                    <a:lstStyle/>
                    <a:p>
                      <a:pPr indent="0" lvl="0" marL="0" rtl="0" algn="l">
                        <a:spcBef>
                          <a:spcPts val="0"/>
                        </a:spcBef>
                        <a:spcAft>
                          <a:spcPts val="0"/>
                        </a:spcAft>
                        <a:buNone/>
                      </a:pPr>
                      <a:r>
                        <a:rPr lang="en"/>
                        <a:t>Pollution</a:t>
                      </a:r>
                      <a:endParaRPr/>
                    </a:p>
                  </a:txBody>
                  <a:tcPr marT="91425" marB="91425" marR="91425" marL="91425"/>
                </a:tc>
                <a:tc>
                  <a:txBody>
                    <a:bodyPr/>
                    <a:lstStyle/>
                    <a:p>
                      <a:pPr indent="0" lvl="0" marL="0" rtl="0" algn="l">
                        <a:spcBef>
                          <a:spcPts val="0"/>
                        </a:spcBef>
                        <a:spcAft>
                          <a:spcPts val="0"/>
                        </a:spcAft>
                        <a:buNone/>
                      </a:pPr>
                      <a:r>
                        <a:rPr lang="en"/>
                        <a:t>Does not produce any harmful emissions</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Produce harmful emissions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txBody>
                  <a:tcPr marT="91425" marB="91425" marR="91425" marL="91425"/>
                </a:tc>
              </a:tr>
              <a:tr h="858600">
                <a:tc>
                  <a:txBody>
                    <a:bodyPr/>
                    <a:lstStyle/>
                    <a:p>
                      <a:pPr indent="0" lvl="0" marL="0" rtl="0" algn="l">
                        <a:spcBef>
                          <a:spcPts val="0"/>
                        </a:spcBef>
                        <a:spcAft>
                          <a:spcPts val="0"/>
                        </a:spcAft>
                        <a:buNone/>
                      </a:pPr>
                      <a:r>
                        <a:rPr lang="en"/>
                        <a:t>Running Cost</a:t>
                      </a:r>
                      <a:endParaRPr/>
                    </a:p>
                  </a:txBody>
                  <a:tcPr marT="91425" marB="91425" marR="91425" marL="91425"/>
                </a:tc>
                <a:tc>
                  <a:txBody>
                    <a:bodyPr/>
                    <a:lstStyle/>
                    <a:p>
                      <a:pPr indent="0" lvl="0" marL="0" rtl="0" algn="l">
                        <a:spcBef>
                          <a:spcPts val="0"/>
                        </a:spcBef>
                        <a:spcAft>
                          <a:spcPts val="0"/>
                        </a:spcAft>
                        <a:buNone/>
                      </a:pPr>
                      <a:r>
                        <a:rPr lang="en"/>
                        <a:t>1.5km</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Diesel 4 to 4.5km, Petrol 6.5 </a:t>
                      </a:r>
                      <a:endParaRPr>
                        <a:solidFill>
                          <a:schemeClr val="dk1"/>
                        </a:solidFill>
                      </a:endParaRPr>
                    </a:p>
                    <a:p>
                      <a:pPr indent="0" lvl="0" marL="0" rtl="0" algn="l">
                        <a:spcBef>
                          <a:spcPts val="0"/>
                        </a:spcBef>
                        <a:spcAft>
                          <a:spcPts val="0"/>
                        </a:spcAft>
                        <a:buNone/>
                      </a:pPr>
                      <a:r>
                        <a:rPr lang="en">
                          <a:solidFill>
                            <a:schemeClr val="dk1"/>
                          </a:solidFill>
                        </a:rPr>
                        <a:t>And CNG 3 to 3.5</a:t>
                      </a:r>
                      <a:endParaRPr>
                        <a:solidFill>
                          <a:schemeClr val="dk1"/>
                        </a:solidFill>
                      </a:endParaRPr>
                    </a:p>
                  </a:txBody>
                  <a:tcPr marT="91425" marB="91425" marR="91425" marL="91425"/>
                </a:tc>
              </a:tr>
            </a:tbl>
          </a:graphicData>
        </a:graphic>
      </p:graphicFrame>
      <p:sp>
        <p:nvSpPr>
          <p:cNvPr id="185" name="Google Shape;185;p27"/>
          <p:cNvSpPr txBox="1"/>
          <p:nvPr/>
        </p:nvSpPr>
        <p:spPr>
          <a:xfrm>
            <a:off x="3238975" y="137225"/>
            <a:ext cx="4272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t>Key analytical points</a:t>
            </a:r>
            <a:endParaRPr b="1"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931"/>
              <a:buFont typeface="Arial"/>
              <a:buNone/>
            </a:pPr>
            <a:r>
              <a:rPr b="1" lang="en" sz="2900"/>
              <a:t>Benefits of Electric Vehicles</a:t>
            </a:r>
            <a:endParaRPr b="1" sz="2900"/>
          </a:p>
          <a:p>
            <a:pPr indent="0" lvl="0" marL="0" rtl="0" algn="l">
              <a:spcBef>
                <a:spcPts val="0"/>
              </a:spcBef>
              <a:spcAft>
                <a:spcPts val="0"/>
              </a:spcAft>
              <a:buNone/>
            </a:pPr>
            <a:r>
              <a:t/>
            </a:r>
            <a:endParaRPr/>
          </a:p>
        </p:txBody>
      </p:sp>
      <p:pic>
        <p:nvPicPr>
          <p:cNvPr id="191" name="Google Shape;191;p28"/>
          <p:cNvPicPr preferRelativeResize="0"/>
          <p:nvPr/>
        </p:nvPicPr>
        <p:blipFill>
          <a:blip r:embed="rId3">
            <a:alphaModFix/>
          </a:blip>
          <a:stretch>
            <a:fillRect/>
          </a:stretch>
        </p:blipFill>
        <p:spPr>
          <a:xfrm>
            <a:off x="5212800" y="924100"/>
            <a:ext cx="3190550" cy="1401075"/>
          </a:xfrm>
          <a:prstGeom prst="rect">
            <a:avLst/>
          </a:prstGeom>
          <a:noFill/>
          <a:ln>
            <a:noFill/>
          </a:ln>
        </p:spPr>
      </p:pic>
      <p:sp>
        <p:nvSpPr>
          <p:cNvPr id="192" name="Google Shape;192;p28"/>
          <p:cNvSpPr txBox="1"/>
          <p:nvPr/>
        </p:nvSpPr>
        <p:spPr>
          <a:xfrm>
            <a:off x="801625" y="1378175"/>
            <a:ext cx="2942100" cy="71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rPr>
              <a:t>Lower Running Cost</a:t>
            </a:r>
            <a:endParaRPr sz="1800">
              <a:solidFill>
                <a:schemeClr val="dk1"/>
              </a:solidFill>
            </a:endParaRPr>
          </a:p>
          <a:p>
            <a:pPr indent="0" lvl="0" marL="0" rtl="0" algn="l">
              <a:spcBef>
                <a:spcPts val="0"/>
              </a:spcBef>
              <a:spcAft>
                <a:spcPts val="0"/>
              </a:spcAft>
              <a:buNone/>
            </a:pPr>
            <a:r>
              <a:t/>
            </a:r>
            <a:endParaRPr/>
          </a:p>
        </p:txBody>
      </p:sp>
      <p:pic>
        <p:nvPicPr>
          <p:cNvPr id="193" name="Google Shape;193;p28"/>
          <p:cNvPicPr preferRelativeResize="0"/>
          <p:nvPr/>
        </p:nvPicPr>
        <p:blipFill>
          <a:blip r:embed="rId4">
            <a:alphaModFix/>
          </a:blip>
          <a:stretch>
            <a:fillRect/>
          </a:stretch>
        </p:blipFill>
        <p:spPr>
          <a:xfrm>
            <a:off x="124225" y="2138350"/>
            <a:ext cx="3190550" cy="1401083"/>
          </a:xfrm>
          <a:prstGeom prst="rect">
            <a:avLst/>
          </a:prstGeom>
          <a:noFill/>
          <a:ln>
            <a:noFill/>
          </a:ln>
        </p:spPr>
      </p:pic>
      <p:sp>
        <p:nvSpPr>
          <p:cNvPr id="194" name="Google Shape;194;p28"/>
          <p:cNvSpPr txBox="1"/>
          <p:nvPr/>
        </p:nvSpPr>
        <p:spPr>
          <a:xfrm>
            <a:off x="3491225" y="2571750"/>
            <a:ext cx="2942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rPr>
              <a:t>Low maintenance cost</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95" name="Google Shape;195;p28"/>
          <p:cNvPicPr preferRelativeResize="0"/>
          <p:nvPr/>
        </p:nvPicPr>
        <p:blipFill>
          <a:blip r:embed="rId5">
            <a:alphaModFix/>
          </a:blip>
          <a:stretch>
            <a:fillRect/>
          </a:stretch>
        </p:blipFill>
        <p:spPr>
          <a:xfrm>
            <a:off x="6291237" y="2640800"/>
            <a:ext cx="2638025" cy="1662125"/>
          </a:xfrm>
          <a:prstGeom prst="rect">
            <a:avLst/>
          </a:prstGeom>
          <a:noFill/>
          <a:ln>
            <a:noFill/>
          </a:ln>
        </p:spPr>
      </p:pic>
      <p:sp>
        <p:nvSpPr>
          <p:cNvPr id="196" name="Google Shape;196;p28"/>
          <p:cNvSpPr txBox="1"/>
          <p:nvPr/>
        </p:nvSpPr>
        <p:spPr>
          <a:xfrm>
            <a:off x="549125" y="3889075"/>
            <a:ext cx="2942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rPr>
              <a:t>Zero Tailpipe Emissions</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23313A"/>
                </a:solidFill>
                <a:highlight>
                  <a:srgbClr val="FFFFFF"/>
                </a:highlight>
              </a:rPr>
              <a:t>Environmental governance of Electric Vehicle</a:t>
            </a:r>
            <a:endParaRPr b="1"/>
          </a:p>
        </p:txBody>
      </p:sp>
      <p:sp>
        <p:nvSpPr>
          <p:cNvPr id="202" name="Google Shape;202;p29"/>
          <p:cNvSpPr txBox="1"/>
          <p:nvPr>
            <p:ph idx="1" type="body"/>
          </p:nvPr>
        </p:nvSpPr>
        <p:spPr>
          <a:xfrm>
            <a:off x="311700" y="1132725"/>
            <a:ext cx="8520600" cy="916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00">
                <a:solidFill>
                  <a:schemeClr val="dk1"/>
                </a:solidFill>
              </a:rPr>
              <a:t>Indian government has taken a number of initiatives to combat the challenge of climate change to curb crude imports and high level of pollution in Indian cities.</a:t>
            </a:r>
            <a:endParaRPr sz="1500">
              <a:solidFill>
                <a:schemeClr val="dk1"/>
              </a:solidFill>
            </a:endParaRPr>
          </a:p>
          <a:p>
            <a:pPr indent="0" lvl="0" marL="0" rtl="0" algn="l">
              <a:lnSpc>
                <a:spcPct val="95000"/>
              </a:lnSpc>
              <a:spcBef>
                <a:spcPts val="1200"/>
              </a:spcBef>
              <a:spcAft>
                <a:spcPts val="0"/>
              </a:spcAft>
              <a:buSzPts val="275"/>
              <a:buNone/>
            </a:pPr>
            <a:r>
              <a:t/>
            </a:r>
            <a:endParaRPr sz="1500">
              <a:solidFill>
                <a:schemeClr val="dk1"/>
              </a:solidFill>
            </a:endParaRPr>
          </a:p>
          <a:p>
            <a:pPr indent="0" lvl="0" marL="0" rtl="0" algn="l">
              <a:lnSpc>
                <a:spcPct val="95000"/>
              </a:lnSpc>
              <a:spcBef>
                <a:spcPts val="1200"/>
              </a:spcBef>
              <a:spcAft>
                <a:spcPts val="0"/>
              </a:spcAft>
              <a:buSzPts val="275"/>
              <a:buNone/>
            </a:pPr>
            <a:r>
              <a:t/>
            </a:r>
            <a:endParaRPr sz="1500">
              <a:solidFill>
                <a:schemeClr val="dk1"/>
              </a:solidFill>
            </a:endParaRPr>
          </a:p>
          <a:p>
            <a:pPr indent="0" lvl="0" marL="0" rtl="0" algn="l">
              <a:lnSpc>
                <a:spcPct val="95000"/>
              </a:lnSpc>
              <a:spcBef>
                <a:spcPts val="1200"/>
              </a:spcBef>
              <a:spcAft>
                <a:spcPts val="0"/>
              </a:spcAft>
              <a:buSzPts val="275"/>
              <a:buNone/>
            </a:pPr>
            <a:r>
              <a:t/>
            </a:r>
            <a:endParaRPr sz="1500">
              <a:solidFill>
                <a:schemeClr val="dk1"/>
              </a:solidFill>
            </a:endParaRPr>
          </a:p>
          <a:p>
            <a:pPr indent="0" lvl="0" marL="0" rtl="0" algn="l">
              <a:lnSpc>
                <a:spcPct val="95000"/>
              </a:lnSpc>
              <a:spcBef>
                <a:spcPts val="1200"/>
              </a:spcBef>
              <a:spcAft>
                <a:spcPts val="1200"/>
              </a:spcAft>
              <a:buSzPts val="275"/>
              <a:buNone/>
            </a:pPr>
            <a:r>
              <a:t/>
            </a:r>
            <a:endParaRPr sz="1500">
              <a:solidFill>
                <a:schemeClr val="dk1"/>
              </a:solidFill>
            </a:endParaRPr>
          </a:p>
        </p:txBody>
      </p:sp>
      <p:sp>
        <p:nvSpPr>
          <p:cNvPr id="203" name="Google Shape;203;p29"/>
          <p:cNvSpPr txBox="1"/>
          <p:nvPr/>
        </p:nvSpPr>
        <p:spPr>
          <a:xfrm>
            <a:off x="436350" y="1901425"/>
            <a:ext cx="4225500" cy="73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1500">
                <a:solidFill>
                  <a:schemeClr val="dk1"/>
                </a:solidFill>
              </a:rPr>
              <a:t>Policy Initiatives by the Government</a:t>
            </a:r>
            <a:endParaRPr b="1" sz="1500">
              <a:solidFill>
                <a:schemeClr val="dk1"/>
              </a:solidFill>
            </a:endParaRPr>
          </a:p>
          <a:p>
            <a:pPr indent="0" lvl="0" marL="0" rtl="0" algn="l">
              <a:spcBef>
                <a:spcPts val="400"/>
              </a:spcBef>
              <a:spcAft>
                <a:spcPts val="0"/>
              </a:spcAft>
              <a:buNone/>
            </a:pPr>
            <a:r>
              <a:t/>
            </a:r>
            <a:endParaRPr sz="1500"/>
          </a:p>
        </p:txBody>
      </p:sp>
      <p:sp>
        <p:nvSpPr>
          <p:cNvPr id="204" name="Google Shape;204;p29"/>
          <p:cNvSpPr txBox="1"/>
          <p:nvPr/>
        </p:nvSpPr>
        <p:spPr>
          <a:xfrm>
            <a:off x="436350" y="2286450"/>
            <a:ext cx="4027800" cy="1231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AutoNum type="arabicPeriod"/>
            </a:pPr>
            <a:r>
              <a:rPr b="1" i="1" lang="en" sz="1300">
                <a:solidFill>
                  <a:schemeClr val="dk1"/>
                </a:solidFill>
              </a:rPr>
              <a:t>National Mission on Electric Mobility</a:t>
            </a:r>
            <a:endParaRPr b="1" i="1" sz="1300">
              <a:solidFill>
                <a:schemeClr val="dk1"/>
              </a:solidFill>
            </a:endParaRPr>
          </a:p>
          <a:p>
            <a:pPr indent="-311150" lvl="0" marL="457200" rtl="0" algn="l">
              <a:spcBef>
                <a:spcPts val="0"/>
              </a:spcBef>
              <a:spcAft>
                <a:spcPts val="0"/>
              </a:spcAft>
              <a:buClr>
                <a:schemeClr val="dk1"/>
              </a:buClr>
              <a:buSzPts val="1300"/>
              <a:buAutoNum type="arabicPeriod"/>
            </a:pPr>
            <a:r>
              <a:rPr b="1" i="1" lang="en" sz="1300">
                <a:solidFill>
                  <a:schemeClr val="dk1"/>
                </a:solidFill>
              </a:rPr>
              <a:t>Electricity Mobility Mission Plan 2020 ("EMP")</a:t>
            </a:r>
            <a:endParaRPr b="1" i="1" sz="1300">
              <a:solidFill>
                <a:schemeClr val="dk1"/>
              </a:solidFill>
            </a:endParaRPr>
          </a:p>
          <a:p>
            <a:pPr indent="-311150" lvl="0" marL="457200" rtl="0" algn="l">
              <a:spcBef>
                <a:spcPts val="0"/>
              </a:spcBef>
              <a:spcAft>
                <a:spcPts val="0"/>
              </a:spcAft>
              <a:buClr>
                <a:schemeClr val="dk1"/>
              </a:buClr>
              <a:buSzPts val="1300"/>
              <a:buAutoNum type="arabicPeriod"/>
            </a:pPr>
            <a:r>
              <a:rPr b="1" i="1" lang="en" sz="1300">
                <a:solidFill>
                  <a:schemeClr val="dk1"/>
                </a:solidFill>
              </a:rPr>
              <a:t>Automotive Mission Plan 2006-16 ("AMP-I")</a:t>
            </a:r>
            <a:endParaRPr b="1" i="1" sz="1300">
              <a:solidFill>
                <a:schemeClr val="dk1"/>
              </a:solidFill>
            </a:endParaRPr>
          </a:p>
        </p:txBody>
      </p:sp>
      <p:pic>
        <p:nvPicPr>
          <p:cNvPr id="205" name="Google Shape;205;p29"/>
          <p:cNvPicPr preferRelativeResize="0"/>
          <p:nvPr/>
        </p:nvPicPr>
        <p:blipFill>
          <a:blip r:embed="rId3">
            <a:alphaModFix/>
          </a:blip>
          <a:stretch>
            <a:fillRect/>
          </a:stretch>
        </p:blipFill>
        <p:spPr>
          <a:xfrm>
            <a:off x="4661850" y="1768525"/>
            <a:ext cx="3797101" cy="2137484"/>
          </a:xfrm>
          <a:prstGeom prst="rect">
            <a:avLst/>
          </a:prstGeom>
          <a:noFill/>
          <a:ln>
            <a:noFill/>
          </a:ln>
        </p:spPr>
      </p:pic>
      <p:sp>
        <p:nvSpPr>
          <p:cNvPr id="206" name="Google Shape;206;p29"/>
          <p:cNvSpPr txBox="1"/>
          <p:nvPr/>
        </p:nvSpPr>
        <p:spPr>
          <a:xfrm>
            <a:off x="614050" y="3253925"/>
            <a:ext cx="30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7" name="Google Shape;207;p29"/>
          <p:cNvSpPr txBox="1"/>
          <p:nvPr/>
        </p:nvSpPr>
        <p:spPr>
          <a:xfrm>
            <a:off x="311700" y="3517425"/>
            <a:ext cx="37971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Purpose </a:t>
            </a:r>
            <a:r>
              <a:rPr lang="en" sz="1300">
                <a:solidFill>
                  <a:schemeClr val="dk1"/>
                </a:solidFill>
                <a:highlight>
                  <a:srgbClr val="FFFFFF"/>
                </a:highlight>
              </a:rPr>
              <a:t>emphasis to renewable energy sources, clean environment, and initiative coping with environment change. Which will generate significant additional employment and spur manufacturing</a:t>
            </a:r>
            <a:endParaRPr sz="1300">
              <a:solidFill>
                <a:schemeClr val="dk1"/>
              </a:solidFill>
              <a:highlight>
                <a:srgbClr val="FFFFFF"/>
              </a:highlight>
            </a:endParaRPr>
          </a:p>
          <a:p>
            <a:pPr indent="0" lvl="0" marL="0" rtl="0" algn="l">
              <a:spcBef>
                <a:spcPts val="0"/>
              </a:spcBef>
              <a:spcAft>
                <a:spcPts val="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2471800" y="371200"/>
            <a:ext cx="2715000" cy="6021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2352"/>
              <a:buFont typeface="Arial"/>
              <a:buNone/>
            </a:pPr>
            <a:r>
              <a:rPr lang="en" sz="3400"/>
              <a:t>CONTEXT </a:t>
            </a:r>
            <a:endParaRPr sz="7500"/>
          </a:p>
        </p:txBody>
      </p:sp>
      <p:sp>
        <p:nvSpPr>
          <p:cNvPr id="94" name="Google Shape;94;p14"/>
          <p:cNvSpPr txBox="1"/>
          <p:nvPr>
            <p:ph idx="1" type="subTitle"/>
          </p:nvPr>
        </p:nvSpPr>
        <p:spPr>
          <a:xfrm>
            <a:off x="311700" y="1220225"/>
            <a:ext cx="4260300" cy="21459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Clr>
                <a:schemeClr val="dk1"/>
              </a:buClr>
              <a:buSzPct val="67660"/>
              <a:buFont typeface="Arial"/>
              <a:buNone/>
            </a:pPr>
            <a:r>
              <a:rPr lang="en" sz="1625"/>
              <a:t>Urban sustainable development is a collective concept that underpins within it the individual wellbeing. It is important to meet the needs of the present generation, especially the poor, keeping in mind the environment’s ability to meet the needs of the future.</a:t>
            </a:r>
            <a:endParaRPr sz="1625"/>
          </a:p>
          <a:p>
            <a:pPr indent="0" lvl="0" marL="0" rtl="0" algn="l">
              <a:lnSpc>
                <a:spcPct val="115000"/>
              </a:lnSpc>
              <a:spcBef>
                <a:spcPts val="0"/>
              </a:spcBef>
              <a:spcAft>
                <a:spcPts val="0"/>
              </a:spcAft>
              <a:buClr>
                <a:schemeClr val="dk1"/>
              </a:buClr>
              <a:buSzPct val="91666"/>
              <a:buFont typeface="Arial"/>
              <a:buNone/>
            </a:pPr>
            <a:r>
              <a:t/>
            </a:r>
            <a:endParaRPr b="1" sz="1200"/>
          </a:p>
          <a:p>
            <a:pPr indent="0" lvl="0" marL="0" rtl="0" algn="l">
              <a:lnSpc>
                <a:spcPct val="115000"/>
              </a:lnSpc>
              <a:spcBef>
                <a:spcPts val="0"/>
              </a:spcBef>
              <a:spcAft>
                <a:spcPts val="0"/>
              </a:spcAft>
              <a:buClr>
                <a:schemeClr val="dk1"/>
              </a:buClr>
              <a:buSzPct val="52380"/>
              <a:buFont typeface="Arial"/>
              <a:buNone/>
            </a:pPr>
            <a:r>
              <a:t/>
            </a:r>
            <a:endParaRPr/>
          </a:p>
        </p:txBody>
      </p:sp>
      <p:pic>
        <p:nvPicPr>
          <p:cNvPr id="95" name="Google Shape;95;p14"/>
          <p:cNvPicPr preferRelativeResize="0"/>
          <p:nvPr/>
        </p:nvPicPr>
        <p:blipFill>
          <a:blip r:embed="rId3">
            <a:alphaModFix/>
          </a:blip>
          <a:stretch>
            <a:fillRect/>
          </a:stretch>
        </p:blipFill>
        <p:spPr>
          <a:xfrm>
            <a:off x="4572000" y="1067500"/>
            <a:ext cx="3798800" cy="2145900"/>
          </a:xfrm>
          <a:prstGeom prst="rect">
            <a:avLst/>
          </a:prstGeom>
          <a:noFill/>
          <a:ln>
            <a:noFill/>
          </a:ln>
        </p:spPr>
      </p:pic>
      <p:sp>
        <p:nvSpPr>
          <p:cNvPr id="96" name="Google Shape;96;p14"/>
          <p:cNvSpPr txBox="1"/>
          <p:nvPr/>
        </p:nvSpPr>
        <p:spPr>
          <a:xfrm>
            <a:off x="440425" y="3334625"/>
            <a:ext cx="7930500" cy="1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lt1"/>
                </a:solidFill>
              </a:rPr>
              <a:t>India successfully balances modernity with its rich cultural history while minimizing its negative environmental effects. However, it also seems like smart governance or technical advancements by themselves might not be sufficient to resolve the core issue that environmental governance must tackle</a:t>
            </a:r>
            <a:endParaRPr sz="3100">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1" type="subTitle"/>
          </p:nvPr>
        </p:nvSpPr>
        <p:spPr>
          <a:xfrm>
            <a:off x="311700" y="302925"/>
            <a:ext cx="8520600" cy="30318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b="1" lang="en" sz="1524"/>
              <a:t>Now  </a:t>
            </a:r>
            <a:endParaRPr b="1" sz="1524"/>
          </a:p>
          <a:p>
            <a:pPr indent="0" lvl="0" marL="0" rtl="0" algn="l">
              <a:lnSpc>
                <a:spcPct val="115000"/>
              </a:lnSpc>
              <a:spcBef>
                <a:spcPts val="0"/>
              </a:spcBef>
              <a:spcAft>
                <a:spcPts val="0"/>
              </a:spcAft>
              <a:buClr>
                <a:schemeClr val="dk1"/>
              </a:buClr>
              <a:buSzPts val="1100"/>
              <a:buFont typeface="Arial"/>
              <a:buNone/>
            </a:pPr>
            <a:r>
              <a:rPr b="1" lang="en" sz="1524"/>
              <a:t>Let us explore in the next slide whether Delhi is a smart city or not .</a:t>
            </a:r>
            <a:endParaRPr b="1" sz="1524"/>
          </a:p>
          <a:p>
            <a:pPr indent="0" lvl="0" marL="0" rtl="0" algn="l">
              <a:lnSpc>
                <a:spcPct val="115000"/>
              </a:lnSpc>
              <a:spcBef>
                <a:spcPts val="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rPr lang="en" sz="1525"/>
              <a:t>It has been six years since the launch of the Smart City Mission in 2016. Yet its core idea, of creating a participatory model for urban governance, remains elusive. Especially for the urban poor.</a:t>
            </a:r>
            <a:endParaRPr sz="1525"/>
          </a:p>
          <a:p>
            <a:pPr indent="0" lvl="0" marL="0" rtl="0" algn="l">
              <a:lnSpc>
                <a:spcPct val="115000"/>
              </a:lnSpc>
              <a:spcBef>
                <a:spcPts val="0"/>
              </a:spcBef>
              <a:spcAft>
                <a:spcPts val="0"/>
              </a:spcAft>
              <a:buClr>
                <a:schemeClr val="dk1"/>
              </a:buClr>
              <a:buSzPts val="1100"/>
              <a:buFont typeface="Arial"/>
              <a:buNone/>
            </a:pPr>
            <a:r>
              <a:rPr lang="en" sz="1525"/>
              <a:t>A Special Purpose Vehicle (SPV), namely NDMC Smart City Ltd. (NDMC SCL), has been incorporated on 28th July, 2016 with equity contribution from Government of India (Gol) and NDMC. Total 106 projects envisaged under Smart City Mission and out of these, 86 have been completed. This includes projects like waste management , water management , tackling  environmental concerns and these projects plan to achieve sustainable development of delhi </a:t>
            </a:r>
            <a:endParaRPr sz="1525"/>
          </a:p>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649550" y="3020025"/>
            <a:ext cx="4053525" cy="1818675"/>
          </a:xfrm>
          <a:prstGeom prst="rect">
            <a:avLst/>
          </a:prstGeom>
          <a:noFill/>
          <a:ln>
            <a:noFill/>
          </a:ln>
        </p:spPr>
      </p:pic>
      <p:pic>
        <p:nvPicPr>
          <p:cNvPr id="103" name="Google Shape;103;p15"/>
          <p:cNvPicPr preferRelativeResize="0"/>
          <p:nvPr/>
        </p:nvPicPr>
        <p:blipFill>
          <a:blip r:embed="rId4">
            <a:alphaModFix/>
          </a:blip>
          <a:stretch>
            <a:fillRect/>
          </a:stretch>
        </p:blipFill>
        <p:spPr>
          <a:xfrm>
            <a:off x="5599650" y="3020025"/>
            <a:ext cx="3323075" cy="181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idx="1" type="subTitle"/>
          </p:nvPr>
        </p:nvSpPr>
        <p:spPr>
          <a:xfrm>
            <a:off x="277950" y="837225"/>
            <a:ext cx="4375800" cy="273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t>E-Vehicles in Delhi </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lnSpc>
                <a:spcPct val="115000"/>
              </a:lnSpc>
              <a:spcBef>
                <a:spcPts val="0"/>
              </a:spcBef>
              <a:spcAft>
                <a:spcPts val="0"/>
              </a:spcAft>
              <a:buClr>
                <a:schemeClr val="dk1"/>
              </a:buClr>
              <a:buSzPts val="1100"/>
              <a:buFont typeface="Arial"/>
              <a:buNone/>
            </a:pPr>
            <a:r>
              <a:rPr lang="en" sz="1500"/>
              <a:t>According to Delhi government website EV Delhi, the electric vehicle policy aims to have one out of every four vehicles sold in Delhi by 2024 to be an EV. The EV policy directs funding through sources like pollution cess, road tax, congestion tax environment compensation charge, the Delhi government website read.</a:t>
            </a:r>
            <a:endParaRPr sz="1500"/>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pic>
        <p:nvPicPr>
          <p:cNvPr id="109" name="Google Shape;109;p16"/>
          <p:cNvPicPr preferRelativeResize="0"/>
          <p:nvPr/>
        </p:nvPicPr>
        <p:blipFill>
          <a:blip r:embed="rId3">
            <a:alphaModFix/>
          </a:blip>
          <a:stretch>
            <a:fillRect/>
          </a:stretch>
        </p:blipFill>
        <p:spPr>
          <a:xfrm>
            <a:off x="5311600" y="598275"/>
            <a:ext cx="3472725" cy="2233000"/>
          </a:xfrm>
          <a:prstGeom prst="rect">
            <a:avLst/>
          </a:prstGeom>
          <a:noFill/>
          <a:ln>
            <a:noFill/>
          </a:ln>
        </p:spPr>
      </p:pic>
      <p:sp>
        <p:nvSpPr>
          <p:cNvPr id="110" name="Google Shape;110;p16"/>
          <p:cNvSpPr txBox="1"/>
          <p:nvPr/>
        </p:nvSpPr>
        <p:spPr>
          <a:xfrm>
            <a:off x="440425" y="283125"/>
            <a:ext cx="37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ELECTRIC VEHICLES </a:t>
            </a:r>
            <a:endParaRPr b="1" sz="2400"/>
          </a:p>
        </p:txBody>
      </p:sp>
      <p:sp>
        <p:nvSpPr>
          <p:cNvPr id="111" name="Google Shape;111;p16"/>
          <p:cNvSpPr txBox="1"/>
          <p:nvPr/>
        </p:nvSpPr>
        <p:spPr>
          <a:xfrm>
            <a:off x="277950" y="3421500"/>
            <a:ext cx="85881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lt1"/>
                </a:solidFill>
              </a:rPr>
              <a:t>The shift toward electric vehicles isn’t just focused on cars. Two- and three-wheelers make up 75% of all vehicles in Delhi, and the </a:t>
            </a:r>
            <a:r>
              <a:rPr lang="en" sz="1500">
                <a:solidFill>
                  <a:schemeClr val="lt1"/>
                </a:solidFill>
                <a:uFill>
                  <a:noFill/>
                </a:uFill>
                <a:hlinkClick r:id="rId4">
                  <a:extLst>
                    <a:ext uri="{A12FA001-AC4F-418D-AE19-62706E023703}">
                      <ahyp:hlinkClr val="tx"/>
                    </a:ext>
                  </a:extLst>
                </a:hlinkClick>
              </a:rPr>
              <a:t>Delhi EV Policy</a:t>
            </a:r>
            <a:r>
              <a:rPr lang="en" sz="1500">
                <a:solidFill>
                  <a:schemeClr val="lt1"/>
                </a:solidFill>
              </a:rPr>
              <a:t> includes incentives for e-bikes and e-rickshaws.</a:t>
            </a:r>
            <a:endParaRPr sz="15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lt1"/>
                </a:solidFill>
              </a:rPr>
              <a:t>They eliminate tailpipe emissions, reduce dependence on fossil fuels, improve community health, safeguard energy security, and improve prospects for employment and upskilling.</a:t>
            </a:r>
            <a:endParaRPr sz="15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lt1"/>
                </a:solidFill>
              </a:rPr>
              <a:t>Thus this helps in achieving a sustainable development and is also environment friendly </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311700" y="434300"/>
            <a:ext cx="6525600" cy="485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2000"/>
              <a:t>Environmental governance of delhi</a:t>
            </a:r>
            <a:r>
              <a:rPr lang="en" sz="2000"/>
              <a:t> </a:t>
            </a:r>
            <a:endParaRPr sz="2000"/>
          </a:p>
        </p:txBody>
      </p:sp>
      <p:sp>
        <p:nvSpPr>
          <p:cNvPr id="117" name="Google Shape;117;p17"/>
          <p:cNvSpPr txBox="1"/>
          <p:nvPr>
            <p:ph idx="1" type="subTitle"/>
          </p:nvPr>
        </p:nvSpPr>
        <p:spPr>
          <a:xfrm>
            <a:off x="311700" y="953675"/>
            <a:ext cx="8520600" cy="214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The Department of Environment, Govt. of NCT Delhi has the responsibility of improving the Environmental Quality in Delhi.The Department is actively engaged in assessment, monitoring &amp; protection of environment, pollution monitoring and control, enhancement of green cover, Climate Changes and related issues</a:t>
            </a:r>
            <a:endParaRPr sz="1300"/>
          </a:p>
          <a:p>
            <a:pPr indent="0" lvl="0" marL="0" rtl="0" algn="l">
              <a:lnSpc>
                <a:spcPct val="115000"/>
              </a:lnSpc>
              <a:spcBef>
                <a:spcPts val="0"/>
              </a:spcBef>
              <a:spcAft>
                <a:spcPts val="0"/>
              </a:spcAft>
              <a:buClr>
                <a:schemeClr val="dk1"/>
              </a:buClr>
              <a:buSzPts val="1100"/>
              <a:buFont typeface="Arial"/>
              <a:buNone/>
            </a:pPr>
            <a:r>
              <a:t/>
            </a:r>
            <a:endParaRPr sz="1300"/>
          </a:p>
          <a:p>
            <a:pPr indent="0" lvl="0" marL="0" rtl="0" algn="l">
              <a:lnSpc>
                <a:spcPct val="115000"/>
              </a:lnSpc>
              <a:spcBef>
                <a:spcPts val="0"/>
              </a:spcBef>
              <a:spcAft>
                <a:spcPts val="0"/>
              </a:spcAft>
              <a:buClr>
                <a:schemeClr val="dk1"/>
              </a:buClr>
              <a:buSzPts val="1100"/>
              <a:buFont typeface="Arial"/>
              <a:buNone/>
            </a:pPr>
            <a:r>
              <a:rPr lang="en" sz="1300"/>
              <a:t>ENVIRONMENT VISION AND MISSION:</a:t>
            </a:r>
            <a:endParaRPr sz="1300"/>
          </a:p>
          <a:p>
            <a:pPr indent="-311150" lvl="0" marL="457200" rtl="0" algn="l">
              <a:lnSpc>
                <a:spcPct val="115000"/>
              </a:lnSpc>
              <a:spcBef>
                <a:spcPts val="900"/>
              </a:spcBef>
              <a:spcAft>
                <a:spcPts val="0"/>
              </a:spcAft>
              <a:buSzPts val="1300"/>
              <a:buFont typeface="Arial"/>
              <a:buChar char="●"/>
            </a:pPr>
            <a:r>
              <a:rPr lang="en" sz="1300"/>
              <a:t>Policy making towards pollution control.</a:t>
            </a:r>
            <a:endParaRPr sz="1300"/>
          </a:p>
          <a:p>
            <a:pPr indent="-311150" lvl="0" marL="457200" rtl="0" algn="l">
              <a:lnSpc>
                <a:spcPct val="115000"/>
              </a:lnSpc>
              <a:spcBef>
                <a:spcPts val="0"/>
              </a:spcBef>
              <a:spcAft>
                <a:spcPts val="0"/>
              </a:spcAft>
              <a:buSzPts val="1300"/>
              <a:buFont typeface="Arial"/>
              <a:buChar char="●"/>
            </a:pPr>
            <a:r>
              <a:rPr lang="en" sz="1300"/>
              <a:t>Promoting various programs to make Delhi, Clean, Green and Pollution free</a:t>
            </a:r>
            <a:endParaRPr sz="1300"/>
          </a:p>
          <a:p>
            <a:pPr indent="-311150" lvl="0" marL="457200" rtl="0" algn="l">
              <a:lnSpc>
                <a:spcPct val="115000"/>
              </a:lnSpc>
              <a:spcBef>
                <a:spcPts val="0"/>
              </a:spcBef>
              <a:spcAft>
                <a:spcPts val="0"/>
              </a:spcAft>
              <a:buSzPts val="1300"/>
              <a:buFont typeface="Arial"/>
              <a:buChar char="●"/>
            </a:pPr>
            <a:r>
              <a:rPr lang="en" sz="1300"/>
              <a:t>Organizing tree plantation programs in schools, residential areas, parks, industrial areas etc.</a:t>
            </a:r>
            <a:endParaRPr sz="1300"/>
          </a:p>
        </p:txBody>
      </p:sp>
      <p:pic>
        <p:nvPicPr>
          <p:cNvPr id="118" name="Google Shape;118;p17"/>
          <p:cNvPicPr preferRelativeResize="0"/>
          <p:nvPr/>
        </p:nvPicPr>
        <p:blipFill>
          <a:blip r:embed="rId3">
            <a:alphaModFix/>
          </a:blip>
          <a:stretch>
            <a:fillRect/>
          </a:stretch>
        </p:blipFill>
        <p:spPr>
          <a:xfrm>
            <a:off x="152400" y="3248375"/>
            <a:ext cx="4438650" cy="1571625"/>
          </a:xfrm>
          <a:prstGeom prst="rect">
            <a:avLst/>
          </a:prstGeom>
          <a:noFill/>
          <a:ln>
            <a:noFill/>
          </a:ln>
        </p:spPr>
      </p:pic>
      <p:sp>
        <p:nvSpPr>
          <p:cNvPr id="119" name="Google Shape;119;p17"/>
          <p:cNvSpPr txBox="1"/>
          <p:nvPr/>
        </p:nvSpPr>
        <p:spPr>
          <a:xfrm>
            <a:off x="5254075" y="3095975"/>
            <a:ext cx="28728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Clr>
                <a:schemeClr val="dk1"/>
              </a:buClr>
              <a:buSzPts val="1100"/>
              <a:buFont typeface="Arial"/>
              <a:buNone/>
            </a:pPr>
            <a:r>
              <a:rPr lang="en" sz="1500">
                <a:solidFill>
                  <a:schemeClr val="lt1"/>
                </a:solidFill>
              </a:rPr>
              <a:t>The perspectives of sustainable urban planning include a good environment and social capital and these concepts shall be incorporated in the planning process.</a:t>
            </a:r>
            <a:endParaRPr sz="1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125" name="Google Shape;125;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AutoNum type="arabicPeriod"/>
            </a:pPr>
            <a:r>
              <a:rPr lang="en">
                <a:latin typeface="Arial"/>
                <a:ea typeface="Arial"/>
                <a:cs typeface="Arial"/>
                <a:sym typeface="Arial"/>
              </a:rPr>
              <a:t>Urbanization</a:t>
            </a:r>
            <a:endParaRPr>
              <a:latin typeface="Arial"/>
              <a:ea typeface="Arial"/>
              <a:cs typeface="Arial"/>
              <a:sym typeface="Arial"/>
            </a:endParaRPr>
          </a:p>
          <a:p>
            <a:pPr indent="0" lvl="0" marL="457200" rtl="0" algn="l">
              <a:spcBef>
                <a:spcPts val="1200"/>
              </a:spcBef>
              <a:spcAft>
                <a:spcPts val="0"/>
              </a:spcAft>
              <a:buNone/>
            </a:pPr>
            <a:r>
              <a:rPr b="1" lang="en" sz="1300">
                <a:solidFill>
                  <a:schemeClr val="dk1"/>
                </a:solidFill>
                <a:latin typeface="Arial"/>
                <a:ea typeface="Arial"/>
                <a:cs typeface="Arial"/>
                <a:sym typeface="Arial"/>
              </a:rPr>
              <a:t>Is Delhi livable and safe?</a:t>
            </a:r>
            <a:endParaRPr b="1" sz="1300">
              <a:solidFill>
                <a:schemeClr val="dk1"/>
              </a:solidFill>
              <a:latin typeface="Arial"/>
              <a:ea typeface="Arial"/>
              <a:cs typeface="Arial"/>
              <a:sym typeface="Arial"/>
            </a:endParaRPr>
          </a:p>
          <a:p>
            <a:pPr indent="0" lvl="0" marL="457200" rtl="0" algn="l">
              <a:spcBef>
                <a:spcPts val="1200"/>
              </a:spcBef>
              <a:spcAft>
                <a:spcPts val="0"/>
              </a:spcAft>
              <a:buNone/>
            </a:pPr>
            <a:r>
              <a:rPr lang="en" sz="1300">
                <a:solidFill>
                  <a:schemeClr val="dk1"/>
                </a:solidFill>
                <a:highlight>
                  <a:srgbClr val="FFFFFF"/>
                </a:highlight>
                <a:latin typeface="Arial"/>
                <a:ea typeface="Arial"/>
                <a:cs typeface="Arial"/>
                <a:sym typeface="Arial"/>
              </a:rPr>
              <a:t>To achieve sustainable growth, Delhi must become more livable and safe, with clean air, adequate infrastructure, reliable utilities, and opportunities for learning and job creation.</a:t>
            </a:r>
            <a:endParaRPr sz="1300">
              <a:solidFill>
                <a:schemeClr val="dk1"/>
              </a:solidFill>
              <a:highlight>
                <a:srgbClr val="FFFFFF"/>
              </a:highlight>
              <a:latin typeface="Arial"/>
              <a:ea typeface="Arial"/>
              <a:cs typeface="Arial"/>
              <a:sym typeface="Arial"/>
            </a:endParaRPr>
          </a:p>
          <a:p>
            <a:pPr indent="0" lvl="0" marL="457200" rtl="0" algn="l">
              <a:spcBef>
                <a:spcPts val="1200"/>
              </a:spcBef>
              <a:spcAft>
                <a:spcPts val="1200"/>
              </a:spcAft>
              <a:buNone/>
            </a:pPr>
            <a:r>
              <a:rPr lang="en" sz="1300">
                <a:solidFill>
                  <a:schemeClr val="dk1"/>
                </a:solidFill>
                <a:highlight>
                  <a:srgbClr val="FFFFFF"/>
                </a:highlight>
                <a:latin typeface="Arial"/>
                <a:ea typeface="Arial"/>
                <a:cs typeface="Arial"/>
                <a:sym typeface="Arial"/>
              </a:rPr>
              <a:t>The solution, therefore, lies in inclusive urbanization processes that prioritize the quality of life for all and focus mainly on the needs of disadvantaged urban groups in terms of employment, housing, sanitation, health care, and education. </a:t>
            </a:r>
            <a:endParaRPr sz="1300">
              <a:solidFill>
                <a:schemeClr val="dk1"/>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131" name="Google Shape;131;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a:t>
            </a:r>
            <a:r>
              <a:rPr lang="en">
                <a:latin typeface="Arial"/>
                <a:ea typeface="Arial"/>
                <a:cs typeface="Arial"/>
                <a:sym typeface="Arial"/>
              </a:rPr>
              <a:t>Land</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	</a:t>
            </a:r>
            <a:r>
              <a:rPr b="1" lang="en" sz="1300">
                <a:solidFill>
                  <a:schemeClr val="dk1"/>
                </a:solidFill>
                <a:latin typeface="Arial"/>
                <a:ea typeface="Arial"/>
                <a:cs typeface="Arial"/>
                <a:sym typeface="Arial"/>
              </a:rPr>
              <a:t>Is there enough land in Delhi?</a:t>
            </a:r>
            <a:endParaRPr b="1" sz="1300">
              <a:solidFill>
                <a:schemeClr val="dk1"/>
              </a:solidFill>
              <a:latin typeface="Arial"/>
              <a:ea typeface="Arial"/>
              <a:cs typeface="Arial"/>
              <a:sym typeface="Arial"/>
            </a:endParaRPr>
          </a:p>
          <a:p>
            <a:pPr indent="0" lvl="0" marL="0" rtl="0" algn="l">
              <a:spcBef>
                <a:spcPts val="1200"/>
              </a:spcBef>
              <a:spcAft>
                <a:spcPts val="0"/>
              </a:spcAft>
              <a:buNone/>
            </a:pPr>
            <a:r>
              <a:rPr lang="en" sz="1300">
                <a:solidFill>
                  <a:schemeClr val="dk1"/>
                </a:solidFill>
                <a:latin typeface="Arial"/>
                <a:ea typeface="Arial"/>
                <a:cs typeface="Arial"/>
                <a:sym typeface="Arial"/>
              </a:rPr>
              <a:t>	</a:t>
            </a:r>
            <a:r>
              <a:rPr lang="en" sz="1300">
                <a:solidFill>
                  <a:schemeClr val="dk1"/>
                </a:solidFill>
                <a:latin typeface="Arial"/>
                <a:ea typeface="Arial"/>
                <a:cs typeface="Arial"/>
                <a:sym typeface="Arial"/>
              </a:rPr>
              <a:t>Delhi has been experiencing one of the fastest urban expansions in the world.</a:t>
            </a:r>
            <a:endParaRPr sz="1300">
              <a:solidFill>
                <a:schemeClr val="dk1"/>
              </a:solidFill>
              <a:highlight>
                <a:srgbClr val="FFFFFF"/>
              </a:highlight>
              <a:latin typeface="Arial"/>
              <a:ea typeface="Arial"/>
              <a:cs typeface="Arial"/>
              <a:sym typeface="Arial"/>
            </a:endParaRPr>
          </a:p>
          <a:p>
            <a:pPr indent="0" lvl="0" marL="457200" rtl="0" algn="l">
              <a:spcBef>
                <a:spcPts val="1200"/>
              </a:spcBef>
              <a:spcAft>
                <a:spcPts val="0"/>
              </a:spcAft>
              <a:buNone/>
            </a:pPr>
            <a:r>
              <a:rPr lang="en" sz="1300">
                <a:solidFill>
                  <a:schemeClr val="dk1"/>
                </a:solidFill>
                <a:highlight>
                  <a:srgbClr val="FFFFFF"/>
                </a:highlight>
                <a:latin typeface="Arial"/>
                <a:ea typeface="Arial"/>
                <a:cs typeface="Arial"/>
                <a:sym typeface="Arial"/>
              </a:rPr>
              <a:t>Vast areas of croplands and grasslands are being turned into streets, buildings, and parking lots, attracting an unprecedented amount of new residents.</a:t>
            </a:r>
            <a:endParaRPr sz="1300">
              <a:solidFill>
                <a:schemeClr val="dk1"/>
              </a:solidFill>
              <a:highlight>
                <a:srgbClr val="FFFFFF"/>
              </a:highlight>
              <a:latin typeface="Arial"/>
              <a:ea typeface="Arial"/>
              <a:cs typeface="Arial"/>
              <a:sym typeface="Arial"/>
            </a:endParaRPr>
          </a:p>
          <a:p>
            <a:pPr indent="0" lvl="0" marL="457200" rtl="0" algn="l">
              <a:spcBef>
                <a:spcPts val="1200"/>
              </a:spcBef>
              <a:spcAft>
                <a:spcPts val="0"/>
              </a:spcAft>
              <a:buNone/>
            </a:pPr>
            <a:r>
              <a:rPr lang="en" sz="1300">
                <a:solidFill>
                  <a:schemeClr val="dk1"/>
                </a:solidFill>
                <a:highlight>
                  <a:srgbClr val="FFFFFF"/>
                </a:highlight>
                <a:latin typeface="Arial"/>
                <a:ea typeface="Arial"/>
                <a:cs typeface="Arial"/>
                <a:sym typeface="Arial"/>
              </a:rPr>
              <a:t>The geographic size of Delhi has almost doubled from 1989 to 2018, with the number of urban households doubling while the number of rural houses declined by half.</a:t>
            </a:r>
            <a:endParaRPr sz="1300">
              <a:solidFill>
                <a:schemeClr val="dk1"/>
              </a:solidFill>
              <a:highlight>
                <a:srgbClr val="FFFFFF"/>
              </a:highlight>
              <a:latin typeface="Arial"/>
              <a:ea typeface="Arial"/>
              <a:cs typeface="Arial"/>
              <a:sym typeface="Arial"/>
            </a:endParaRPr>
          </a:p>
          <a:p>
            <a:pPr indent="0" lvl="0" marL="457200" rtl="0" algn="l">
              <a:spcBef>
                <a:spcPts val="1200"/>
              </a:spcBef>
              <a:spcAft>
                <a:spcPts val="1200"/>
              </a:spcAft>
              <a:buNone/>
            </a:pPr>
            <a:r>
              <a:rPr lang="en" sz="1300">
                <a:solidFill>
                  <a:schemeClr val="dk1"/>
                </a:solidFill>
                <a:highlight>
                  <a:srgbClr val="FFFFFF"/>
                </a:highlight>
                <a:latin typeface="Arial"/>
                <a:ea typeface="Arial"/>
                <a:cs typeface="Arial"/>
                <a:sym typeface="Arial"/>
              </a:rPr>
              <a:t>With a flourishing service economy, Delhi is a draw for migrants because it has one of India’s highest per capita incomes.</a:t>
            </a:r>
            <a:endParaRPr sz="1300">
              <a:solidFill>
                <a:schemeClr val="dk1"/>
              </a:solidFill>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152400" y="152400"/>
            <a:ext cx="4384251" cy="3016299"/>
          </a:xfrm>
          <a:prstGeom prst="rect">
            <a:avLst/>
          </a:prstGeom>
          <a:noFill/>
          <a:ln>
            <a:noFill/>
          </a:ln>
        </p:spPr>
      </p:pic>
      <p:pic>
        <p:nvPicPr>
          <p:cNvPr id="137" name="Google Shape;137;p20"/>
          <p:cNvPicPr preferRelativeResize="0"/>
          <p:nvPr/>
        </p:nvPicPr>
        <p:blipFill>
          <a:blip r:embed="rId4">
            <a:alphaModFix/>
          </a:blip>
          <a:stretch>
            <a:fillRect/>
          </a:stretch>
        </p:blipFill>
        <p:spPr>
          <a:xfrm>
            <a:off x="4607350" y="152400"/>
            <a:ext cx="4384249" cy="3018555"/>
          </a:xfrm>
          <a:prstGeom prst="rect">
            <a:avLst/>
          </a:prstGeom>
          <a:noFill/>
          <a:ln>
            <a:noFill/>
          </a:ln>
        </p:spPr>
      </p:pic>
      <p:sp>
        <p:nvSpPr>
          <p:cNvPr id="138" name="Google Shape;138;p20"/>
          <p:cNvSpPr txBox="1"/>
          <p:nvPr>
            <p:ph type="title"/>
          </p:nvPr>
        </p:nvSpPr>
        <p:spPr>
          <a:xfrm>
            <a:off x="152400" y="35681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highlight>
                  <a:srgbClr val="FFFFFF"/>
                </a:highlight>
              </a:rPr>
              <a:t>June 5, 2018								</a:t>
            </a:r>
            <a:r>
              <a:rPr lang="en" sz="1400">
                <a:highlight>
                  <a:srgbClr val="FFFFFF"/>
                </a:highlight>
              </a:rPr>
              <a:t>December 5, 1989</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Questions</a:t>
            </a:r>
            <a:endParaRPr/>
          </a:p>
          <a:p>
            <a:pPr indent="0" lvl="0" marL="0" rtl="0" algn="l">
              <a:spcBef>
                <a:spcPts val="0"/>
              </a:spcBef>
              <a:spcAft>
                <a:spcPts val="0"/>
              </a:spcAft>
              <a:buNone/>
            </a:pPr>
            <a:r>
              <a:t/>
            </a:r>
            <a:endParaRPr/>
          </a:p>
        </p:txBody>
      </p:sp>
      <p:sp>
        <p:nvSpPr>
          <p:cNvPr id="144" name="Google Shape;144;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t>
            </a:r>
            <a:r>
              <a:rPr lang="en" sz="2200">
                <a:latin typeface="Arial"/>
                <a:ea typeface="Arial"/>
                <a:cs typeface="Arial"/>
                <a:sym typeface="Arial"/>
              </a:rPr>
              <a:t>Water</a:t>
            </a:r>
            <a:endParaRPr sz="2200">
              <a:latin typeface="Arial"/>
              <a:ea typeface="Arial"/>
              <a:cs typeface="Arial"/>
              <a:sym typeface="Arial"/>
            </a:endParaRPr>
          </a:p>
          <a:p>
            <a:pPr indent="0" lvl="0" marL="457200" rtl="0" algn="l">
              <a:spcBef>
                <a:spcPts val="1200"/>
              </a:spcBef>
              <a:spcAft>
                <a:spcPts val="0"/>
              </a:spcAft>
              <a:buNone/>
            </a:pPr>
            <a:r>
              <a:rPr b="1" lang="en" sz="1700">
                <a:solidFill>
                  <a:schemeClr val="dk1"/>
                </a:solidFill>
                <a:latin typeface="Arial"/>
                <a:ea typeface="Arial"/>
                <a:cs typeface="Arial"/>
                <a:sym typeface="Arial"/>
              </a:rPr>
              <a:t>Is </a:t>
            </a:r>
            <a:r>
              <a:rPr b="1" lang="en" sz="1700">
                <a:solidFill>
                  <a:schemeClr val="dk1"/>
                </a:solidFill>
                <a:latin typeface="Arial"/>
                <a:ea typeface="Arial"/>
                <a:cs typeface="Arial"/>
                <a:sym typeface="Arial"/>
              </a:rPr>
              <a:t>there enough safe water? </a:t>
            </a:r>
            <a:endParaRPr b="1" sz="1700">
              <a:solidFill>
                <a:schemeClr val="dk1"/>
              </a:solidFill>
              <a:latin typeface="Arial"/>
              <a:ea typeface="Arial"/>
              <a:cs typeface="Arial"/>
              <a:sym typeface="Arial"/>
            </a:endParaRPr>
          </a:p>
          <a:p>
            <a:pPr indent="0" lvl="0" marL="457200" rtl="0" algn="l">
              <a:spcBef>
                <a:spcPts val="1200"/>
              </a:spcBef>
              <a:spcAft>
                <a:spcPts val="0"/>
              </a:spcAft>
              <a:buNone/>
            </a:pPr>
            <a:r>
              <a:rPr lang="en" sz="1700">
                <a:solidFill>
                  <a:schemeClr val="dk1"/>
                </a:solidFill>
                <a:highlight>
                  <a:srgbClr val="FFFFFF"/>
                </a:highlight>
                <a:latin typeface="Arial"/>
                <a:ea typeface="Arial"/>
                <a:cs typeface="Arial"/>
                <a:sym typeface="Arial"/>
              </a:rPr>
              <a:t>The country’s water resources are decimating due to increasing water demand in agriculture, population growth, industrialization, and rapid urbanization.</a:t>
            </a:r>
            <a:endParaRPr sz="1700">
              <a:solidFill>
                <a:schemeClr val="dk1"/>
              </a:solidFill>
              <a:highlight>
                <a:srgbClr val="FFFFFF"/>
              </a:highlight>
              <a:latin typeface="Arial"/>
              <a:ea typeface="Arial"/>
              <a:cs typeface="Arial"/>
              <a:sym typeface="Arial"/>
            </a:endParaRPr>
          </a:p>
          <a:p>
            <a:pPr indent="0" lvl="0" marL="457200" rtl="0" algn="l">
              <a:spcBef>
                <a:spcPts val="1200"/>
              </a:spcBef>
              <a:spcAft>
                <a:spcPts val="1200"/>
              </a:spcAft>
              <a:buNone/>
            </a:pPr>
            <a:r>
              <a:rPr lang="en" sz="1700">
                <a:solidFill>
                  <a:schemeClr val="dk1"/>
                </a:solidFill>
                <a:highlight>
                  <a:srgbClr val="FFFFFF"/>
                </a:highlight>
                <a:latin typeface="Arial"/>
                <a:ea typeface="Arial"/>
                <a:cs typeface="Arial"/>
                <a:sym typeface="Arial"/>
              </a:rPr>
              <a:t>The water quality of rivers and lakes is deteriorating due to the degradation of water flow</a:t>
            </a:r>
            <a:r>
              <a:rPr lang="en" sz="1300">
                <a:solidFill>
                  <a:schemeClr val="dk1"/>
                </a:solidFill>
                <a:highlight>
                  <a:srgbClr val="FFFFFF"/>
                </a:highlight>
              </a:rPr>
              <a:t>.</a:t>
            </a:r>
            <a:r>
              <a:rPr lang="en" sz="1300">
                <a:solidFill>
                  <a:schemeClr val="dk1"/>
                </a:solidFill>
              </a:rPr>
              <a:t> </a:t>
            </a:r>
            <a:endParaRPr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